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8"/>
  </p:notesMasterIdLst>
  <p:handoutMasterIdLst>
    <p:handoutMasterId r:id="rId19"/>
  </p:handoutMasterIdLst>
  <p:sldIdLst>
    <p:sldId id="350" r:id="rId5"/>
    <p:sldId id="363" r:id="rId6"/>
    <p:sldId id="362" r:id="rId7"/>
    <p:sldId id="373" r:id="rId8"/>
    <p:sldId id="371" r:id="rId9"/>
    <p:sldId id="365" r:id="rId10"/>
    <p:sldId id="366" r:id="rId11"/>
    <p:sldId id="367" r:id="rId12"/>
    <p:sldId id="368" r:id="rId13"/>
    <p:sldId id="369" r:id="rId14"/>
    <p:sldId id="374" r:id="rId15"/>
    <p:sldId id="370" r:id="rId16"/>
    <p:sldId id="34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87" autoAdjust="0"/>
  </p:normalViewPr>
  <p:slideViewPr>
    <p:cSldViewPr snapToGrid="0">
      <p:cViewPr>
        <p:scale>
          <a:sx n="75" d="100"/>
          <a:sy n="75" d="100"/>
        </p:scale>
        <p:origin x="90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67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58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52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54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87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43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57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5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71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0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May 30, 2024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Behroozi.fx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mb10399@psu.edu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4631" y="1389514"/>
            <a:ext cx="7840655" cy="2094146"/>
          </a:xfrm>
          <a:solidFill>
            <a:schemeClr val="tx1"/>
          </a:solidFill>
        </p:spPr>
        <p:txBody>
          <a:bodyPr/>
          <a:lstStyle/>
          <a:p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 Hands-on Introduction to </a:t>
            </a:r>
            <a:r>
              <a:rPr kumimoji="0" lang="en-US" sz="4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hysics-</a:t>
            </a:r>
            <a:r>
              <a:rPr kumimoji="0" lang="en-US" sz="4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nformed </a:t>
            </a:r>
            <a:r>
              <a:rPr kumimoji="0" lang="en-US" sz="4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eural </a:t>
            </a:r>
            <a:r>
              <a:rPr kumimoji="0" lang="en-US" sz="4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etworks (PINN)</a:t>
            </a:r>
            <a:b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b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lang="en-US" sz="20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Integrating Physical Laws into Deep Learning</a:t>
            </a:r>
            <a:endParaRPr lang="en-US" sz="66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3119" y="4667012"/>
            <a:ext cx="4647306" cy="1073388"/>
          </a:xfrm>
          <a:solidFill>
            <a:schemeClr val="tx1"/>
          </a:solidFill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+mj-lt"/>
              </a:rPr>
              <a:t>Abdolmehdi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Behroozi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PhD Candidate</a:t>
            </a: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Civil and Environmental Engineering 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Penn State University</a:t>
            </a:r>
            <a:endParaRPr lang="en-US" b="0" dirty="0">
              <a:effectLst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3D2B7351-51F1-B68E-B79F-4F0429E93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240" y="80695"/>
            <a:ext cx="2923058" cy="963819"/>
          </a:xfrm>
          <a:prstGeom prst="rect">
            <a:avLst/>
          </a:prstGeom>
        </p:spPr>
      </p:pic>
      <p:pic>
        <p:nvPicPr>
          <p:cNvPr id="3074" name="Picture 2" descr="CIROH at The University of Alabama">
            <a:extLst>
              <a:ext uri="{FF2B5EF4-FFF2-40B4-BE49-F238E27FC236}">
                <a16:creationId xmlns:a16="http://schemas.microsoft.com/office/drawing/2014/main" id="{ED025388-EAD9-0785-E421-1B4D88A7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6" y="141967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20E7AA-21E1-20CE-17ED-DD341165955B}"/>
              </a:ext>
            </a:extLst>
          </p:cNvPr>
          <p:cNvSpPr txBox="1"/>
          <p:nvPr/>
        </p:nvSpPr>
        <p:spPr>
          <a:xfrm>
            <a:off x="3159761" y="4930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CIROH Developers Conference 2024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0302015E-C39F-99CB-C2C7-50173821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118" y="6074799"/>
            <a:ext cx="526812" cy="52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BCEA2-AE6F-6FCD-8EC6-B8DC99AA6E4B}"/>
              </a:ext>
            </a:extLst>
          </p:cNvPr>
          <p:cNvSpPr txBox="1"/>
          <p:nvPr/>
        </p:nvSpPr>
        <p:spPr>
          <a:xfrm>
            <a:off x="7821690" y="6012958"/>
            <a:ext cx="309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6"/>
              </a:rPr>
              <a:t>amb10399@psu.edu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7"/>
              </a:rPr>
              <a:t>behroozi.fx@gmail.com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326C9-131B-33B7-75DD-3F07CE84BC75}"/>
              </a:ext>
            </a:extLst>
          </p:cNvPr>
          <p:cNvSpPr txBox="1"/>
          <p:nvPr/>
        </p:nvSpPr>
        <p:spPr>
          <a:xfrm>
            <a:off x="248194" y="150287"/>
            <a:ext cx="907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let’s run through code tutorials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604587A-0E6A-8DCA-4292-90BDD5E7F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1145540"/>
            <a:ext cx="2656433" cy="2656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B2F7A-B150-8726-7CCA-2C12C182C25C}"/>
              </a:ext>
            </a:extLst>
          </p:cNvPr>
          <p:cNvSpPr txBox="1"/>
          <p:nvPr/>
        </p:nvSpPr>
        <p:spPr>
          <a:xfrm>
            <a:off x="134621" y="5712460"/>
            <a:ext cx="5473699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make a copy on your google drive</a:t>
            </a:r>
          </a:p>
        </p:txBody>
      </p:sp>
      <p:pic>
        <p:nvPicPr>
          <p:cNvPr id="10" name="Picture 9" descr="A qr code with black squares">
            <a:extLst>
              <a:ext uri="{FF2B5EF4-FFF2-40B4-BE49-F238E27FC236}">
                <a16:creationId xmlns:a16="http://schemas.microsoft.com/office/drawing/2014/main" id="{A6DDFEFC-E1E0-34D7-FE82-CF21D7CA0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66" y="1145540"/>
            <a:ext cx="2532380" cy="2532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A4EE1B-F946-E295-B385-EEE79125711B}"/>
              </a:ext>
            </a:extLst>
          </p:cNvPr>
          <p:cNvSpPr txBox="1"/>
          <p:nvPr/>
        </p:nvSpPr>
        <p:spPr>
          <a:xfrm>
            <a:off x="5373166" y="3928774"/>
            <a:ext cx="2395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Tutorial 1</a:t>
            </a:r>
            <a:b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PINN for 1d+t heat equation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96894-339E-E3C4-FDDF-2918BF318E84}"/>
              </a:ext>
            </a:extLst>
          </p:cNvPr>
          <p:cNvSpPr txBox="1"/>
          <p:nvPr/>
        </p:nvSpPr>
        <p:spPr>
          <a:xfrm>
            <a:off x="9002447" y="3931958"/>
            <a:ext cx="2395219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Tutorial 2</a:t>
            </a:r>
            <a:b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PINN for 2d+t shallow water equations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F85483-6C9C-6DF0-18E0-83AE2FE10365}"/>
              </a:ext>
            </a:extLst>
          </p:cNvPr>
          <p:cNvSpPr/>
          <p:nvPr/>
        </p:nvSpPr>
        <p:spPr>
          <a:xfrm>
            <a:off x="5039360" y="1021487"/>
            <a:ext cx="6609807" cy="4566920"/>
          </a:xfrm>
          <a:prstGeom prst="roundRect">
            <a:avLst>
              <a:gd name="adj" fmla="val 309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A59F5-6406-6AE5-E6D5-F18246933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81" y="1021487"/>
            <a:ext cx="3485706" cy="45669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10489B-E572-FA8A-3CDB-3152CBCB5F5A}"/>
              </a:ext>
            </a:extLst>
          </p:cNvPr>
          <p:cNvSpPr/>
          <p:nvPr/>
        </p:nvSpPr>
        <p:spPr>
          <a:xfrm>
            <a:off x="883920" y="2540000"/>
            <a:ext cx="22352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0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C85DF1-DFB0-EF41-6EFE-F03899B4951A}"/>
              </a:ext>
            </a:extLst>
          </p:cNvPr>
          <p:cNvSpPr txBox="1"/>
          <p:nvPr/>
        </p:nvSpPr>
        <p:spPr>
          <a:xfrm>
            <a:off x="538480" y="250875"/>
            <a:ext cx="95300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Exercise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Try to change the heat PINN code to solve the following PDE: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6C9494-F878-3651-A6B0-1A1A06C3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3" y="1615829"/>
            <a:ext cx="5068007" cy="3524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FAA1D-6864-6F56-EB20-8A08374634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376" b="30364"/>
          <a:stretch/>
        </p:blipFill>
        <p:spPr>
          <a:xfrm>
            <a:off x="6914572" y="1667935"/>
            <a:ext cx="2836620" cy="3626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B3C29C-8439-BF48-50D6-53C119FFD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46" t="73791" r="5377" b="1"/>
          <a:stretch/>
        </p:blipFill>
        <p:spPr>
          <a:xfrm>
            <a:off x="755303" y="5562008"/>
            <a:ext cx="6159269" cy="12027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B936F2-6554-1589-E2CB-38185C7C716E}"/>
              </a:ext>
            </a:extLst>
          </p:cNvPr>
          <p:cNvSpPr txBox="1"/>
          <p:nvPr/>
        </p:nvSpPr>
        <p:spPr>
          <a:xfrm>
            <a:off x="8493760" y="5755640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= 0.01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E1979-84AF-B06C-F526-C3B06278D362}"/>
              </a:ext>
            </a:extLst>
          </p:cNvPr>
          <p:cNvSpPr txBox="1"/>
          <p:nvPr/>
        </p:nvSpPr>
        <p:spPr>
          <a:xfrm>
            <a:off x="8493760" y="6124972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= 0.01</a:t>
            </a:r>
          </a:p>
        </p:txBody>
      </p:sp>
    </p:spTree>
    <p:extLst>
      <p:ext uri="{BB962C8B-B14F-4D97-AF65-F5344CB8AC3E}">
        <p14:creationId xmlns:p14="http://schemas.microsoft.com/office/powerpoint/2010/main" val="3715384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281D01A-56F6-20B8-B037-72762537FC3D}"/>
              </a:ext>
            </a:extLst>
          </p:cNvPr>
          <p:cNvSpPr txBox="1"/>
          <p:nvPr/>
        </p:nvSpPr>
        <p:spPr>
          <a:xfrm>
            <a:off x="2937164" y="4734342"/>
            <a:ext cx="9073604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PINNs are just ANNs under the hood</a:t>
            </a:r>
          </a:p>
          <a:p>
            <a:pPr algn="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good and bad of ANNs come along with it</a:t>
            </a:r>
          </a:p>
          <a:p>
            <a:pPr algn="r"/>
            <a:endParaRPr lang="en-US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still need to understand the systems we work with.</a:t>
            </a:r>
          </a:p>
          <a:p>
            <a:pPr algn="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still needs HI …</a:t>
            </a:r>
          </a:p>
          <a:p>
            <a:pPr algn="r"/>
            <a:endParaRPr lang="en-US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PINNs can add value, when used sensibly.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7EA89-0CFA-76A8-F3D6-C60C06763DBE}"/>
              </a:ext>
            </a:extLst>
          </p:cNvPr>
          <p:cNvSpPr txBox="1"/>
          <p:nvPr/>
        </p:nvSpPr>
        <p:spPr>
          <a:xfrm>
            <a:off x="595746" y="23789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 of PINNs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96D1F-D84E-EAC7-5C2A-E9A797AA25F2}"/>
              </a:ext>
            </a:extLst>
          </p:cNvPr>
          <p:cNvSpPr txBox="1"/>
          <p:nvPr/>
        </p:nvSpPr>
        <p:spPr>
          <a:xfrm>
            <a:off x="969818" y="1120676"/>
            <a:ext cx="836814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Complexity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Needs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of Overfitting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 Box Nature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Expertise Requirement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8403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4547AA-7F75-F1CC-08EE-64DAEA3D3735}"/>
              </a:ext>
            </a:extLst>
          </p:cNvPr>
          <p:cNvSpPr txBox="1"/>
          <p:nvPr/>
        </p:nvSpPr>
        <p:spPr>
          <a:xfrm>
            <a:off x="6670434" y="2761455"/>
            <a:ext cx="3125201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D02CF-B1F3-6BD2-7594-F7DA8C8D1458}"/>
                  </a:ext>
                </a:extLst>
              </p:cNvPr>
              <p:cNvSpPr txBox="1"/>
              <p:nvPr/>
            </p:nvSpPr>
            <p:spPr>
              <a:xfrm>
                <a:off x="830095" y="1234142"/>
                <a:ext cx="9162991" cy="542930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 and Formulation of PDEs: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PDEs are mathematical equations involving rates of change with respect to multiple continuous variables.</a:t>
                </a:r>
              </a:p>
              <a:p>
                <a:endParaRPr lang="en-US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 Formulation: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chemeClr val="bg1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Significance and Applications: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Role in Physics and Engineering: Emphasize their use in modeling various natural phenomena.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 Include the Navier-Stokes equations for fluid dynamics and Maxwell's equations for electromagnetism.</a:t>
                </a:r>
              </a:p>
              <a:p>
                <a:endParaRPr lang="en-US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Traditional Solving Techniques: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Analytical Methods: Briefly explain methods like separation of variables and Fourier series.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Numerical Approaches: Introduce Finite Difference, Finite Element, and Boundary Element methods for complex PDEs where analytical solutions are not feasible.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D02CF-B1F3-6BD2-7594-F7DA8C8D1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5" y="1234142"/>
                <a:ext cx="9162991" cy="5429307"/>
              </a:xfrm>
              <a:prstGeom prst="rect">
                <a:avLst/>
              </a:prstGeom>
              <a:blipFill>
                <a:blip r:embed="rId3"/>
                <a:stretch>
                  <a:fillRect l="-399" t="-561" b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9C1835-48F2-2F29-07B7-F07206A77CEE}"/>
              </a:ext>
            </a:extLst>
          </p:cNvPr>
          <p:cNvSpPr txBox="1"/>
          <p:nvPr/>
        </p:nvSpPr>
        <p:spPr>
          <a:xfrm>
            <a:off x="656617" y="413027"/>
            <a:ext cx="7728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 to Partial Differential Equations (PDEs)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95C246-902B-8FE8-DD5D-A64F34C09C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588136" y="-32658"/>
            <a:ext cx="2603863" cy="70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9D02CF-B1F3-6BD2-7594-F7DA8C8D1458}"/>
              </a:ext>
            </a:extLst>
          </p:cNvPr>
          <p:cNvSpPr txBox="1"/>
          <p:nvPr/>
        </p:nvSpPr>
        <p:spPr>
          <a:xfrm>
            <a:off x="895410" y="1859339"/>
            <a:ext cx="5727459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 for complex equations.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with irregular shapes and boundaries.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mesh generation for finite elements.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with scaling to large or detailed systems.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instability, especially with stiff PDEs.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quite appropriate for inverse problems.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C1835-48F2-2F29-07B7-F07206A77CEE}"/>
              </a:ext>
            </a:extLst>
          </p:cNvPr>
          <p:cNvSpPr txBox="1"/>
          <p:nvPr/>
        </p:nvSpPr>
        <p:spPr>
          <a:xfrm>
            <a:off x="656617" y="413027"/>
            <a:ext cx="7728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>
                    <a:lumMod val="95000"/>
                    <a:lumOff val="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with Traditional PDE Solving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05D51-9499-2999-46FF-4048C31D6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790"/>
          <a:stretch/>
        </p:blipFill>
        <p:spPr>
          <a:xfrm>
            <a:off x="9757954" y="0"/>
            <a:ext cx="2434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2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29C1835-48F2-2F29-07B7-F07206A77CEE}"/>
              </a:ext>
            </a:extLst>
          </p:cNvPr>
          <p:cNvSpPr txBox="1"/>
          <p:nvPr/>
        </p:nvSpPr>
        <p:spPr>
          <a:xfrm>
            <a:off x="656617" y="413027"/>
            <a:ext cx="7728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>
                    <a:lumMod val="95000"/>
                    <a:lumOff val="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really need to solve a PDE?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05D51-9499-2999-46FF-4048C31D6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790"/>
          <a:stretch/>
        </p:blipFill>
        <p:spPr>
          <a:xfrm>
            <a:off x="9757954" y="0"/>
            <a:ext cx="243404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064CFC-155F-157E-7E69-66219F6A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44414">
            <a:off x="4795487" y="1904296"/>
            <a:ext cx="4664634" cy="262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3B6F-27B0-F0E4-9B66-7546DE65A4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0" t="16043" b="12228"/>
          <a:stretch/>
        </p:blipFill>
        <p:spPr>
          <a:xfrm rot="1629119">
            <a:off x="665753" y="3173149"/>
            <a:ext cx="5778172" cy="25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8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326C9-131B-33B7-75DD-3F07CE84BC75}"/>
              </a:ext>
            </a:extLst>
          </p:cNvPr>
          <p:cNvSpPr txBox="1"/>
          <p:nvPr/>
        </p:nvSpPr>
        <p:spPr>
          <a:xfrm>
            <a:off x="248194" y="150287"/>
            <a:ext cx="9063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Auto-differentiation and back-propagation: A valuable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DC70A-C99B-F4C2-77E0-494BF6D708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85960" y="0"/>
            <a:ext cx="260604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4708C-C2AE-4C29-981D-9CC59F6340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9" r="10864"/>
          <a:stretch/>
        </p:blipFill>
        <p:spPr>
          <a:xfrm>
            <a:off x="457198" y="1151643"/>
            <a:ext cx="2993573" cy="1299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6A6AA-96DD-7C22-14EE-DD3993403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31" y="2450899"/>
            <a:ext cx="4343776" cy="1607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4351DB-212A-3AAC-C2C1-C329B38E6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641" y="4573186"/>
            <a:ext cx="2301439" cy="784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B43F40-6C2B-9A65-B5E8-73A687CFD1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0278"/>
          <a:stretch/>
        </p:blipFill>
        <p:spPr>
          <a:xfrm>
            <a:off x="4164162" y="1016440"/>
            <a:ext cx="3863675" cy="52322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31E707B-9EE7-5D9D-6067-CFF1E17BA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6" t="29207" r="15867" b="3446"/>
          <a:stretch/>
        </p:blipFill>
        <p:spPr bwMode="auto">
          <a:xfrm>
            <a:off x="4384329" y="3666640"/>
            <a:ext cx="5189078" cy="306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AB6EE6-96B7-B092-F761-F5F172DFC5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84" t="32111" r="19818" b="6835"/>
          <a:stretch/>
        </p:blipFill>
        <p:spPr>
          <a:xfrm>
            <a:off x="4515207" y="1789541"/>
            <a:ext cx="4343776" cy="163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326C9-131B-33B7-75DD-3F07CE84BC75}"/>
              </a:ext>
            </a:extLst>
          </p:cNvPr>
          <p:cNvSpPr txBox="1"/>
          <p:nvPr/>
        </p:nvSpPr>
        <p:spPr>
          <a:xfrm>
            <a:off x="248194" y="150287"/>
            <a:ext cx="8484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Networks: A New Frontier for PDEs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9D8E5-74DD-1123-DAC2-5034F0932879}"/>
              </a:ext>
            </a:extLst>
          </p:cNvPr>
          <p:cNvSpPr txBox="1"/>
          <p:nvPr/>
        </p:nvSpPr>
        <p:spPr>
          <a:xfrm>
            <a:off x="522514" y="932884"/>
            <a:ext cx="8673737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Recap:</a:t>
            </a: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learning from complex datasets, mastering pattern recognition.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at function approximation, enhancing predictive modeling.</a:t>
            </a: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Differentiation (</a:t>
            </a:r>
            <a:r>
              <a:rPr lang="en-US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AutoDiff</a:t>
            </a: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training neural networks, a distinctive feature from traditional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precise and fast gradient computations, supporting continuous improvement.</a:t>
            </a:r>
          </a:p>
          <a:p>
            <a:pPr lvl="1"/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the Stage for PDE Solutions:</a:t>
            </a: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AutoDiff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aligns with the derivative calculations needed for PDEs.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Introduces the potential for neural networks to provide new strategies for PDE solving.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DC70A-C99B-F4C2-77E0-494BF6D708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85960" y="0"/>
            <a:ext cx="2606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326C9-131B-33B7-75DD-3F07CE84BC75}"/>
              </a:ext>
            </a:extLst>
          </p:cNvPr>
          <p:cNvSpPr txBox="1"/>
          <p:nvPr/>
        </p:nvSpPr>
        <p:spPr>
          <a:xfrm>
            <a:off x="248194" y="150287"/>
            <a:ext cx="907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Networks: Concept and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9D8E5-74DD-1123-DAC2-5034F0932879}"/>
              </a:ext>
            </a:extLst>
          </p:cNvPr>
          <p:cNvSpPr txBox="1"/>
          <p:nvPr/>
        </p:nvSpPr>
        <p:spPr>
          <a:xfrm>
            <a:off x="444137" y="932884"/>
            <a:ext cx="9274629" cy="36625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PINNs?</a:t>
            </a:r>
          </a:p>
          <a:p>
            <a:endParaRPr lang="en-US" sz="16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smart fusion of neural networks with physical laws.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 known physics to guide the learning process.</a:t>
            </a:r>
          </a:p>
          <a:p>
            <a:endParaRPr lang="en-US" sz="16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PINNs Work:</a:t>
            </a:r>
          </a:p>
          <a:p>
            <a:endParaRPr lang="en-US" sz="16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data and physical models into the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is informed by both observational data and PDEs of the system.</a:t>
            </a:r>
          </a:p>
          <a:p>
            <a:pPr lvl="1"/>
            <a:endParaRPr lang="en-US" sz="16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PINN Formulation:</a:t>
            </a:r>
          </a:p>
          <a:p>
            <a:endParaRPr lang="en-US" sz="16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Combines a traditional neural network loss function with a PDE-based regularization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Data fidelity term + Physical fidelity term.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DC70A-C99B-F4C2-77E0-494BF6D708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85960" y="0"/>
            <a:ext cx="260604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5ABC9-AD51-AEFA-00C8-50B3620D5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0" y="4770347"/>
            <a:ext cx="3773500" cy="2049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02027-D869-2AAC-7078-0BF4C8EC1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775" y="4770347"/>
            <a:ext cx="4495105" cy="204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5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326C9-131B-33B7-75DD-3F07CE84BC75}"/>
              </a:ext>
            </a:extLst>
          </p:cNvPr>
          <p:cNvSpPr txBox="1"/>
          <p:nvPr/>
        </p:nvSpPr>
        <p:spPr>
          <a:xfrm>
            <a:off x="248194" y="150287"/>
            <a:ext cx="907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 (PINN)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7EC3A2-2B1C-0EDF-16D0-6B9BE530A980}"/>
              </a:ext>
            </a:extLst>
          </p:cNvPr>
          <p:cNvGrpSpPr/>
          <p:nvPr/>
        </p:nvGrpSpPr>
        <p:grpSpPr>
          <a:xfrm>
            <a:off x="6096000" y="673507"/>
            <a:ext cx="6096000" cy="5817701"/>
            <a:chOff x="4150995" y="830262"/>
            <a:chExt cx="7590295" cy="5817701"/>
          </a:xfrm>
        </p:grpSpPr>
        <p:pic>
          <p:nvPicPr>
            <p:cNvPr id="2050" name="Picture 2" descr="Schematic of a physics-informed neural network (PINN), where the loss... |  Download Scientific Diagram">
              <a:extLst>
                <a:ext uri="{FF2B5EF4-FFF2-40B4-BE49-F238E27FC236}">
                  <a16:creationId xmlns:a16="http://schemas.microsoft.com/office/drawing/2014/main" id="{614B37AC-FDEA-DC76-CA87-8A3394A9C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995" y="830262"/>
              <a:ext cx="7579450" cy="573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00A560-BD53-4AE2-FF9E-2FF27A97118B}"/>
                </a:ext>
              </a:extLst>
            </p:cNvPr>
            <p:cNvSpPr/>
            <p:nvPr/>
          </p:nvSpPr>
          <p:spPr>
            <a:xfrm>
              <a:off x="8636000" y="1270000"/>
              <a:ext cx="1041400" cy="4064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96EA56F-28FC-08C4-1F17-00ACCDF0C386}"/>
                </a:ext>
              </a:extLst>
            </p:cNvPr>
            <p:cNvCxnSpPr/>
            <p:nvPr/>
          </p:nvCxnSpPr>
          <p:spPr>
            <a:xfrm>
              <a:off x="9677400" y="5334000"/>
              <a:ext cx="609600" cy="10287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65703C-DC99-0A65-F84C-E72B0A4CEE78}"/>
                </a:ext>
              </a:extLst>
            </p:cNvPr>
            <p:cNvSpPr txBox="1"/>
            <p:nvPr/>
          </p:nvSpPr>
          <p:spPr>
            <a:xfrm>
              <a:off x="8875444" y="6278631"/>
              <a:ext cx="2865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Thank you </a:t>
              </a:r>
              <a:r>
                <a:rPr lang="en-US" b="1" u="sng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AutoDiff</a:t>
              </a:r>
              <a:r>
                <a:rPr lang="en-US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!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9EA2929-5487-1133-AB6E-D0285354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9364"/>
            <a:ext cx="5983986" cy="463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FC38A2-DDD3-700F-675E-372F978F0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723" y="6052314"/>
            <a:ext cx="3600953" cy="400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04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326C9-131B-33B7-75DD-3F07CE84BC75}"/>
              </a:ext>
            </a:extLst>
          </p:cNvPr>
          <p:cNvSpPr txBox="1"/>
          <p:nvPr/>
        </p:nvSpPr>
        <p:spPr>
          <a:xfrm>
            <a:off x="248194" y="150287"/>
            <a:ext cx="907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Advantages of Physics-Informed Neural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3DBB1-0B9A-A91D-FCE4-A7018B310EC3}"/>
              </a:ext>
            </a:extLst>
          </p:cNvPr>
          <p:cNvSpPr txBox="1"/>
          <p:nvPr/>
        </p:nvSpPr>
        <p:spPr>
          <a:xfrm>
            <a:off x="389147" y="1134926"/>
            <a:ext cx="9229415" cy="530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3916680" algn="l"/>
              </a:tabLst>
            </a:pPr>
            <a:r>
              <a:rPr lang="en-US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Efficiency: </a:t>
            </a:r>
          </a:p>
          <a:p>
            <a:pPr marR="0">
              <a:spcBef>
                <a:spcPts val="0"/>
              </a:spcBef>
              <a:spcAft>
                <a:spcPts val="800"/>
              </a:spcAft>
              <a:tabLst>
                <a:tab pos="3916680" algn="l"/>
              </a:tabLst>
            </a:pP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Requires fewer data points by utilizing physical laws.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3916680" algn="l"/>
              </a:tabLst>
            </a:pPr>
            <a:endParaRPr lang="en-US" b="1" u="sng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3916680" algn="l"/>
              </a:tabLst>
            </a:pPr>
            <a:r>
              <a:rPr lang="en-US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Strong Interpolation: </a:t>
            </a:r>
          </a:p>
          <a:p>
            <a:pPr lvl="1">
              <a:spcAft>
                <a:spcPts val="800"/>
              </a:spcAft>
              <a:tabLst>
                <a:tab pos="3916680" algn="l"/>
              </a:tabLst>
            </a:pP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Accurate predictions in data-sparse regions due to embedded physics.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3916680" algn="l"/>
              </a:tabLst>
            </a:pPr>
            <a:endParaRPr lang="en-US" b="1" u="sng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3916680" algn="l"/>
              </a:tabLst>
            </a:pPr>
            <a:r>
              <a:rPr lang="en-US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Domain Knowledge Integration: </a:t>
            </a:r>
          </a:p>
          <a:p>
            <a:pPr lvl="1">
              <a:spcAft>
                <a:spcPts val="800"/>
              </a:spcAft>
              <a:tabLst>
                <a:tab pos="3916680" algn="l"/>
              </a:tabLst>
            </a:pP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Directly incorporates scientific laws, improving model reliability.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3916680" algn="l"/>
              </a:tabLst>
            </a:pPr>
            <a:endParaRPr lang="en-US" b="1" u="sng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3916680" algn="l"/>
              </a:tabLst>
            </a:pPr>
            <a:r>
              <a:rPr lang="en-US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Robustness to Noise: </a:t>
            </a:r>
          </a:p>
          <a:p>
            <a:pPr lvl="1">
              <a:spcAft>
                <a:spcPts val="800"/>
              </a:spcAft>
              <a:tabLst>
                <a:tab pos="3916680" algn="l"/>
              </a:tabLst>
            </a:pP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Better performance with noisy data through physical constraints.</a:t>
            </a:r>
          </a:p>
          <a:p>
            <a:pPr marR="0">
              <a:spcBef>
                <a:spcPts val="0"/>
              </a:spcBef>
              <a:spcAft>
                <a:spcPts val="800"/>
              </a:spcAft>
              <a:tabLst>
                <a:tab pos="3916680" algn="l"/>
              </a:tabLst>
            </a:pPr>
            <a:endParaRPr lang="en-US" b="1" u="sng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3916680" algn="l"/>
              </a:tabLst>
            </a:pPr>
            <a:r>
              <a:rPr lang="en-US" b="1" u="sng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Inverse Problem Solving: </a:t>
            </a:r>
          </a:p>
          <a:p>
            <a:pPr lvl="1">
              <a:spcAft>
                <a:spcPts val="800"/>
              </a:spcAft>
              <a:tabLst>
                <a:tab pos="3916680" algn="l"/>
              </a:tabLst>
            </a:pP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Effective in identifying underlying physical parameters from observable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6769E-2C43-67D4-79AA-F0DF60E78A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85960" y="0"/>
            <a:ext cx="2606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5040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C8E66C-AC30-44BA-8882-3290DF968F1F}">
  <ds:schemaRefs>
    <ds:schemaRef ds:uri="16c05727-aa75-4e4a-9b5f-8a80a1165891"/>
    <ds:schemaRef ds:uri="http://schemas.microsoft.com/office/2006/documentManagement/types"/>
    <ds:schemaRef ds:uri="http://purl.org/dc/dcmitype/"/>
    <ds:schemaRef ds:uri="230e9df3-be65-4c73-a93b-d1236ebd677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purl.org/dc/terms/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3471</TotalTime>
  <Words>620</Words>
  <Application>Microsoft Office PowerPoint</Application>
  <PresentationFormat>Widescreen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Franklin Gothic Book</vt:lpstr>
      <vt:lpstr>Franklin Gothic Demi</vt:lpstr>
      <vt:lpstr>Open Sans</vt:lpstr>
      <vt:lpstr>Times New Roman</vt:lpstr>
      <vt:lpstr>Wingdings</vt:lpstr>
      <vt:lpstr>Theme1</vt:lpstr>
      <vt:lpstr>A Hands-on Introduction to Physics-Informed Neural Networks (PINN)  Integrating Physical Laws into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Mechanisms and Enhancing Efficiency in Fluidized Bed Jet Milling</dc:title>
  <dc:creator>Abdol mehdi Behroozi</dc:creator>
  <cp:lastModifiedBy>Abdol mehdi Behroozi</cp:lastModifiedBy>
  <cp:revision>42</cp:revision>
  <cp:lastPrinted>2024-05-30T23:50:40Z</cp:lastPrinted>
  <dcterms:created xsi:type="dcterms:W3CDTF">2023-12-03T00:30:54Z</dcterms:created>
  <dcterms:modified xsi:type="dcterms:W3CDTF">2024-05-31T19:05:17Z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